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0" r:id="rId3"/>
    <p:sldId id="293" r:id="rId4"/>
    <p:sldId id="292" r:id="rId5"/>
    <p:sldId id="266" r:id="rId6"/>
    <p:sldId id="270" r:id="rId7"/>
    <p:sldId id="272" r:id="rId8"/>
    <p:sldId id="273" r:id="rId9"/>
    <p:sldId id="274" r:id="rId10"/>
    <p:sldId id="277" r:id="rId11"/>
    <p:sldId id="283" r:id="rId12"/>
    <p:sldId id="291" r:id="rId13"/>
    <p:sldId id="285" r:id="rId14"/>
    <p:sldId id="265" r:id="rId15"/>
    <p:sldId id="279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9C2C"/>
    <a:srgbClr val="434E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8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11/8/2022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11/8/2022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11/8/2022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11/8/2022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Tim Ajar PBO – JTI Polinema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6AFF5-F39B-4A35-8A15-542EC554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Multiple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E87BF-B629-4460-93FD-BCE4734A6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Suatu</a:t>
            </a:r>
            <a:r>
              <a:rPr lang="en-GB" dirty="0"/>
              <a:t> class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meng</a:t>
            </a:r>
            <a:r>
              <a:rPr lang="en-GB" dirty="0"/>
              <a:t>-implement multiple interface </a:t>
            </a:r>
          </a:p>
          <a:p>
            <a:r>
              <a:rPr lang="en-GB" dirty="0" err="1"/>
              <a:t>Bila</a:t>
            </a:r>
            <a:r>
              <a:rPr lang="en-GB" dirty="0"/>
              <a:t> </a:t>
            </a:r>
            <a:r>
              <a:rPr lang="en-GB" dirty="0" err="1"/>
              <a:t>suatu</a:t>
            </a:r>
            <a:r>
              <a:rPr lang="en-GB" dirty="0"/>
              <a:t> class </a:t>
            </a:r>
            <a:r>
              <a:rPr lang="en-GB" dirty="0" err="1"/>
              <a:t>merupakan</a:t>
            </a:r>
            <a:r>
              <a:rPr lang="en-GB" dirty="0"/>
              <a:t> subclass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meng</a:t>
            </a:r>
            <a:r>
              <a:rPr lang="en-GB" dirty="0"/>
              <a:t>-implement interface, </a:t>
            </a:r>
            <a:r>
              <a:rPr lang="en-GB" dirty="0" err="1"/>
              <a:t>maka</a:t>
            </a:r>
            <a:r>
              <a:rPr lang="en-GB" dirty="0"/>
              <a:t> keyword </a:t>
            </a:r>
            <a:r>
              <a:rPr lang="en-GB" b="1" dirty="0"/>
              <a:t>extends</a:t>
            </a:r>
            <a:r>
              <a:rPr lang="en-GB" dirty="0"/>
              <a:t> </a:t>
            </a:r>
            <a:r>
              <a:rPr lang="en-GB" dirty="0" err="1"/>
              <a:t>mendahului</a:t>
            </a:r>
            <a:r>
              <a:rPr lang="en-GB" dirty="0"/>
              <a:t> </a:t>
            </a:r>
            <a:r>
              <a:rPr lang="en-GB" b="1" dirty="0"/>
              <a:t>implements</a:t>
            </a:r>
          </a:p>
          <a:p>
            <a:r>
              <a:rPr lang="en-GB" dirty="0" err="1"/>
              <a:t>Contoh</a:t>
            </a:r>
            <a:r>
              <a:rPr lang="en-GB" dirty="0"/>
              <a:t>:</a:t>
            </a:r>
          </a:p>
          <a:p>
            <a:pPr indent="0">
              <a:buNone/>
            </a:pPr>
            <a:r>
              <a:rPr lang="en-GB" dirty="0"/>
              <a:t>public class </a:t>
            </a:r>
            <a:r>
              <a:rPr lang="en-GB" dirty="0" err="1"/>
              <a:t>PlainCandy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extends</a:t>
            </a:r>
            <a:r>
              <a:rPr lang="en-GB" dirty="0"/>
              <a:t> </a:t>
            </a:r>
            <a:r>
              <a:rPr lang="en-GB" dirty="0" err="1"/>
              <a:t>GameItem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implements </a:t>
            </a:r>
            <a:r>
              <a:rPr lang="en-GB" dirty="0"/>
              <a:t>Crushable, Movable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9943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23088-67D4-4C36-A2D9-88FD8186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 Class vs Interface</a:t>
            </a:r>
            <a:endParaRPr lang="en-ID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373139"/>
              </p:ext>
            </p:extLst>
          </p:nvPr>
        </p:nvGraphicFramePr>
        <p:xfrm>
          <a:off x="1843742" y="2508125"/>
          <a:ext cx="8128000" cy="38455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Abstract</a:t>
                      </a:r>
                      <a:r>
                        <a:rPr lang="en-US" baseline="0" dirty="0"/>
                        <a:t> Class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Interface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Dapat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memiliki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/>
                        <a:t>concrete</a:t>
                      </a:r>
                      <a:r>
                        <a:rPr lang="en-US" baseline="0" dirty="0"/>
                        <a:t> method </a:t>
                      </a:r>
                      <a:r>
                        <a:rPr lang="en-US" baseline="0" dirty="0" err="1"/>
                        <a:t>atau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/>
                        <a:t>abstract</a:t>
                      </a:r>
                      <a:r>
                        <a:rPr lang="en-US" baseline="0" dirty="0"/>
                        <a:t>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Hanya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dapat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memiliki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/>
                        <a:t>abstract</a:t>
                      </a:r>
                      <a:r>
                        <a:rPr lang="en-US" baseline="0" dirty="0"/>
                        <a:t> 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Level modifier </a:t>
                      </a:r>
                      <a:r>
                        <a:rPr lang="en-US" dirty="0" err="1"/>
                        <a:t>atribut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dan</a:t>
                      </a:r>
                      <a:r>
                        <a:rPr lang="en-US" baseline="0" dirty="0"/>
                        <a:t> method: </a:t>
                      </a:r>
                      <a:r>
                        <a:rPr lang="en-US" b="1" baseline="0" dirty="0"/>
                        <a:t>public, protected, no-modifier, private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 modifier </a:t>
                      </a:r>
                      <a:r>
                        <a:rPr lang="en-US" dirty="0" err="1"/>
                        <a:t>atribut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dan</a:t>
                      </a:r>
                      <a:r>
                        <a:rPr lang="en-US" baseline="0" dirty="0"/>
                        <a:t> method </a:t>
                      </a:r>
                      <a:r>
                        <a:rPr lang="en-US" baseline="0" dirty="0" err="1"/>
                        <a:t>hanya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/>
                        <a:t>public</a:t>
                      </a:r>
                      <a:r>
                        <a:rPr lang="en-US" baseline="0" dirty="0"/>
                        <a:t> (</a:t>
                      </a:r>
                      <a:r>
                        <a:rPr lang="en-US" baseline="0" dirty="0" err="1"/>
                        <a:t>boleh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tidak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dituliskan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Dapat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memiliki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static/non-static, final/non final</a:t>
                      </a:r>
                      <a:r>
                        <a:rPr lang="en-US" dirty="0"/>
                        <a:t> </a:t>
                      </a:r>
                      <a:r>
                        <a:rPr lang="en-US" baseline="0" dirty="0"/>
                        <a:t>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Hanya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dapat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memiliki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static dan final </a:t>
                      </a:r>
                      <a:r>
                        <a:rPr lang="en-US" dirty="0"/>
                        <a:t>variable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 </a:t>
                      </a:r>
                      <a:r>
                        <a:rPr lang="en-US" dirty="0" err="1"/>
                        <a:t>boleh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bersifat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static/non-static dan final/non final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tidak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boleh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bersifat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static dan final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Abstract</a:t>
                      </a:r>
                      <a:r>
                        <a:rPr lang="en-US" b="0" baseline="0" dirty="0"/>
                        <a:t> class </a:t>
                      </a:r>
                      <a:r>
                        <a:rPr lang="en-US" b="0" baseline="0" dirty="0" err="1"/>
                        <a:t>harus</a:t>
                      </a:r>
                      <a:r>
                        <a:rPr lang="en-US" b="0" baseline="0" dirty="0"/>
                        <a:t> </a:t>
                      </a:r>
                      <a:r>
                        <a:rPr lang="en-US" b="0" baseline="0" dirty="0" err="1"/>
                        <a:t>terdapat</a:t>
                      </a:r>
                      <a:r>
                        <a:rPr lang="en-US" b="0" baseline="0" dirty="0"/>
                        <a:t> </a:t>
                      </a:r>
                      <a:r>
                        <a:rPr lang="en-US" b="0" baseline="0" dirty="0" err="1"/>
                        <a:t>dalam</a:t>
                      </a:r>
                      <a:r>
                        <a:rPr lang="en-US" b="0" baseline="0" dirty="0"/>
                        <a:t> </a:t>
                      </a:r>
                      <a:r>
                        <a:rPr lang="en-US" b="1" baseline="0" dirty="0" err="1"/>
                        <a:t>hirarki</a:t>
                      </a:r>
                      <a:r>
                        <a:rPr lang="en-US" b="1" baseline="0" dirty="0"/>
                        <a:t> yang </a:t>
                      </a:r>
                      <a:r>
                        <a:rPr lang="en-US" b="1" baseline="0" dirty="0" err="1"/>
                        <a:t>sama</a:t>
                      </a:r>
                      <a:r>
                        <a:rPr lang="en-US" b="1" baseline="0" dirty="0"/>
                        <a:t> </a:t>
                      </a:r>
                      <a:r>
                        <a:rPr lang="en-US" b="0" baseline="0" dirty="0" err="1"/>
                        <a:t>dengan</a:t>
                      </a:r>
                      <a:r>
                        <a:rPr lang="en-US" b="0" baseline="0" dirty="0"/>
                        <a:t> class yang </a:t>
                      </a:r>
                      <a:r>
                        <a:rPr lang="en-US" b="0" baseline="0" dirty="0" err="1"/>
                        <a:t>meng</a:t>
                      </a:r>
                      <a:r>
                        <a:rPr lang="en-US" b="0" baseline="0" dirty="0"/>
                        <a:t>-extend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Interface </a:t>
                      </a:r>
                      <a:r>
                        <a:rPr lang="en-US" b="1" dirty="0" err="1"/>
                        <a:t>tidak</a:t>
                      </a:r>
                      <a:r>
                        <a:rPr lang="en-US" b="1" dirty="0"/>
                        <a:t> </a:t>
                      </a:r>
                      <a:r>
                        <a:rPr lang="en-US" b="1" dirty="0" err="1"/>
                        <a:t>terkait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pada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suatu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 err="1"/>
                        <a:t>hirarki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85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&amp; Static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tidak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dapat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berubah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nilainya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Static  variable yang </a:t>
            </a:r>
            <a:r>
              <a:rPr lang="en-US" dirty="0" err="1">
                <a:sym typeface="Wingdings" panose="05000000000000000000" pitchFamily="2" charset="2"/>
              </a:rPr>
              <a:t>tidak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terikat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pada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objek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tertentu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96" y="3399305"/>
            <a:ext cx="5058394" cy="277765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5" y="3858465"/>
            <a:ext cx="5672259" cy="164138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7576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308" y="2015937"/>
            <a:ext cx="8680336" cy="441932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terikat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hirarki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5293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B0BFB-6971-462E-ADC5-B5611457D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Penggunaan</a:t>
            </a:r>
            <a:r>
              <a:rPr lang="en-GB" dirty="0"/>
              <a:t> Abstract Class vs Interface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0821A-5ABE-4A2D-A947-396CDB9D6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Common properties (and methods) </a:t>
            </a:r>
            <a:r>
              <a:rPr lang="en-ID" dirty="0">
                <a:sym typeface="Wingdings" panose="05000000000000000000" pitchFamily="2" charset="2"/>
              </a:rPr>
              <a:t> abstract class</a:t>
            </a:r>
          </a:p>
          <a:p>
            <a:r>
              <a:rPr lang="en-ID" dirty="0">
                <a:sym typeface="Wingdings" panose="05000000000000000000" pitchFamily="2" charset="2"/>
              </a:rPr>
              <a:t>Common methods  interface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9682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3C48F-3A14-43A0-9BEB-CE838DD89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8E7E7-DE72-49D3-8AF4-AA4D50741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Interface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dibuat</a:t>
            </a:r>
            <a:r>
              <a:rPr lang="en-GB" dirty="0"/>
              <a:t> </a:t>
            </a:r>
            <a:r>
              <a:rPr lang="en-GB" dirty="0" err="1"/>
              <a:t>objek</a:t>
            </a:r>
            <a:r>
              <a:rPr lang="en-GB" dirty="0"/>
              <a:t>/</a:t>
            </a:r>
            <a:r>
              <a:rPr lang="en-GB" i="1" dirty="0"/>
              <a:t>instance-</a:t>
            </a:r>
            <a:r>
              <a:rPr lang="en-GB" dirty="0" err="1"/>
              <a:t>nya</a:t>
            </a:r>
            <a:endParaRPr lang="en-GB" dirty="0"/>
          </a:p>
          <a:p>
            <a:r>
              <a:rPr lang="en-US" dirty="0"/>
              <a:t>Interface </a:t>
            </a:r>
            <a:r>
              <a:rPr lang="en-US" dirty="0" err="1"/>
              <a:t>merepresentasikan</a:t>
            </a:r>
            <a:r>
              <a:rPr lang="en-US" dirty="0"/>
              <a:t> </a:t>
            </a:r>
            <a:r>
              <a:rPr lang="id-ID" b="1" dirty="0"/>
              <a:t>kontrak/syarat </a:t>
            </a:r>
            <a:r>
              <a:rPr lang="id-ID" dirty="0"/>
              <a:t>yang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sekumpulan</a:t>
            </a:r>
            <a:r>
              <a:rPr lang="en-US" dirty="0"/>
              <a:t> </a:t>
            </a:r>
            <a:r>
              <a:rPr lang="en-US" i="1" dirty="0"/>
              <a:t>behavior</a:t>
            </a:r>
            <a:r>
              <a:rPr lang="en-US" dirty="0"/>
              <a:t> yang </a:t>
            </a:r>
            <a:r>
              <a:rPr lang="en-US" dirty="0" err="1"/>
              <a:t>saling</a:t>
            </a:r>
            <a:r>
              <a:rPr lang="en-US" dirty="0"/>
              <a:t> </a:t>
            </a:r>
            <a:r>
              <a:rPr lang="en-US" b="1" dirty="0" err="1"/>
              <a:t>terkait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b="1" dirty="0" err="1"/>
              <a:t>kapabilitas</a:t>
            </a:r>
            <a:endParaRPr lang="en-US" b="1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89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79453-A6B1-4579-88E6-54ED1107F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Latihan 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6DE71-98DD-4F03-ADAC-5BCE75BBF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Cari </a:t>
            </a:r>
            <a:r>
              <a:rPr lang="en-GB" dirty="0" err="1"/>
              <a:t>sebuah</a:t>
            </a:r>
            <a:r>
              <a:rPr lang="en-GB" dirty="0"/>
              <a:t>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kasus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 interface </a:t>
            </a:r>
            <a:r>
              <a:rPr lang="en-GB" dirty="0" err="1"/>
              <a:t>kemudian</a:t>
            </a:r>
            <a:r>
              <a:rPr lang="en-GB" dirty="0"/>
              <a:t> </a:t>
            </a:r>
            <a:r>
              <a:rPr lang="en-GB" dirty="0" err="1"/>
              <a:t>gambarkan</a:t>
            </a:r>
            <a:r>
              <a:rPr lang="en-GB" dirty="0"/>
              <a:t> UML class </a:t>
            </a:r>
            <a:r>
              <a:rPr lang="en-GB" dirty="0" err="1"/>
              <a:t>diagramnya</a:t>
            </a:r>
            <a:r>
              <a:rPr lang="en-GB" dirty="0"/>
              <a:t>.</a:t>
            </a:r>
            <a:endParaRPr lang="en-ID" dirty="0"/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6054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Abstract Class 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Abstract class</a:t>
            </a:r>
            <a:r>
              <a:rPr lang="en-GB" dirty="0"/>
              <a:t> </a:t>
            </a:r>
            <a:r>
              <a:rPr lang="en-GB" dirty="0" err="1"/>
              <a:t>merupakan</a:t>
            </a:r>
            <a:r>
              <a:rPr lang="en-GB" dirty="0"/>
              <a:t> class yang </a:t>
            </a:r>
            <a:r>
              <a:rPr lang="en-GB" b="1" dirty="0" err="1"/>
              <a:t>tidak</a:t>
            </a:r>
            <a:r>
              <a:rPr lang="en-GB" b="1" dirty="0"/>
              <a:t> </a:t>
            </a:r>
            <a:r>
              <a:rPr lang="en-GB" b="1" dirty="0" err="1"/>
              <a:t>dapat</a:t>
            </a:r>
            <a:r>
              <a:rPr lang="en-GB" b="1" dirty="0"/>
              <a:t> </a:t>
            </a:r>
            <a:r>
              <a:rPr lang="en-GB" b="1" dirty="0" err="1"/>
              <a:t>diinstansiasi</a:t>
            </a:r>
            <a:r>
              <a:rPr lang="en-GB" b="1" dirty="0"/>
              <a:t> </a:t>
            </a:r>
            <a:r>
              <a:rPr lang="en-GB" b="1" dirty="0" err="1"/>
              <a:t>namun</a:t>
            </a:r>
            <a:r>
              <a:rPr lang="en-GB" b="1" dirty="0"/>
              <a:t> </a:t>
            </a:r>
            <a:r>
              <a:rPr lang="en-GB" b="1" dirty="0" err="1"/>
              <a:t>dapat</a:t>
            </a:r>
            <a:r>
              <a:rPr lang="en-GB" b="1" dirty="0"/>
              <a:t> di-</a:t>
            </a:r>
            <a:r>
              <a:rPr lang="en-GB" b="1" i="1" dirty="0"/>
              <a:t>extend</a:t>
            </a:r>
            <a:r>
              <a:rPr lang="en-GB" dirty="0"/>
              <a:t>.</a:t>
            </a:r>
          </a:p>
          <a:p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b="1" dirty="0" err="1"/>
              <a:t>generalisasi</a:t>
            </a:r>
            <a:r>
              <a:rPr lang="en-ID" b="1" dirty="0"/>
              <a:t> </a:t>
            </a:r>
            <a:r>
              <a:rPr lang="en-ID" dirty="0"/>
              <a:t>subclass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pedoman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subclass</a:t>
            </a:r>
            <a:endParaRPr lang="en-GB" i="1" dirty="0"/>
          </a:p>
          <a:p>
            <a:r>
              <a:rPr lang="en-ID" b="1" dirty="0"/>
              <a:t>Abstract method </a:t>
            </a:r>
            <a:r>
              <a:rPr lang="en-ID" dirty="0" err="1"/>
              <a:t>adalah</a:t>
            </a:r>
            <a:r>
              <a:rPr lang="en-ID" dirty="0"/>
              <a:t> method yang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implementasi</a:t>
            </a:r>
            <a:r>
              <a:rPr lang="en-ID" dirty="0"/>
              <a:t>/</a:t>
            </a:r>
            <a:r>
              <a:rPr lang="en-ID" i="1" dirty="0"/>
              <a:t>body </a:t>
            </a:r>
            <a:r>
              <a:rPr lang="en-ID" dirty="0"/>
              <a:t>(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deklarasi</a:t>
            </a:r>
            <a:r>
              <a:rPr lang="en-ID" dirty="0"/>
              <a:t> method)</a:t>
            </a:r>
          </a:p>
        </p:txBody>
      </p:sp>
    </p:spTree>
    <p:extLst>
      <p:ext uri="{BB962C8B-B14F-4D97-AF65-F5344CB8AC3E}">
        <p14:creationId xmlns:p14="http://schemas.microsoft.com/office/powerpoint/2010/main" val="313227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3FEB15-EC82-D6B7-8F2D-D6EB4AF90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811" y="841211"/>
            <a:ext cx="8592570" cy="51755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CDDAA8-7530-59CF-049D-D12A1AE16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324" y="2740486"/>
            <a:ext cx="2866464" cy="137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20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74100B-5B14-4012-FAB9-C72EBC623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809" y="319476"/>
            <a:ext cx="7352381" cy="6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7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E56F-8196-44AC-B8E1-535E36F86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Definisi</a:t>
            </a:r>
            <a:r>
              <a:rPr lang="en-GB" dirty="0"/>
              <a:t> Interface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56C10-ECD3-4E36-80C7-22215049C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43310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Interface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sekumpulan</a:t>
            </a:r>
            <a:r>
              <a:rPr lang="en-US" dirty="0"/>
              <a:t> method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i="1" dirty="0"/>
              <a:t>body</a:t>
            </a:r>
            <a:r>
              <a:rPr lang="en-US" dirty="0"/>
              <a:t> yang </a:t>
            </a:r>
            <a:r>
              <a:rPr lang="en-US" dirty="0" err="1"/>
              <a:t>saling</a:t>
            </a:r>
            <a:r>
              <a:rPr lang="en-US" dirty="0"/>
              <a:t> </a:t>
            </a:r>
            <a:r>
              <a:rPr lang="en-US" dirty="0" err="1"/>
              <a:t>berkaitan</a:t>
            </a:r>
            <a:r>
              <a:rPr lang="en-US" dirty="0"/>
              <a:t> </a:t>
            </a:r>
            <a:endParaRPr lang="id-ID" dirty="0"/>
          </a:p>
          <a:p>
            <a:r>
              <a:rPr lang="id-ID" dirty="0"/>
              <a:t>Karakteristik:</a:t>
            </a:r>
          </a:p>
          <a:p>
            <a:pPr lvl="1"/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id-ID" dirty="0"/>
              <a:t> </a:t>
            </a:r>
            <a:r>
              <a:rPr lang="id-ID" i="1" dirty="0"/>
              <a:t>abstract methods</a:t>
            </a:r>
            <a:endParaRPr lang="en-US" dirty="0"/>
          </a:p>
          <a:p>
            <a:pPr lvl="1"/>
            <a:r>
              <a:rPr lang="id-ID" b="1" dirty="0">
                <a:solidFill>
                  <a:srgbClr val="C00000"/>
                </a:solidFill>
              </a:rPr>
              <a:t>Selalu</a:t>
            </a:r>
            <a:r>
              <a:rPr lang="id-ID" dirty="0"/>
              <a:t> dideklarasikan dengan menggunakan </a:t>
            </a:r>
            <a:r>
              <a:rPr lang="id-ID" i="1" dirty="0"/>
              <a:t>keyword</a:t>
            </a:r>
            <a:r>
              <a:rPr lang="id-ID" dirty="0"/>
              <a:t> ‘</a:t>
            </a:r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lang="id-ID" b="1" i="1" dirty="0"/>
              <a:t>’</a:t>
            </a:r>
            <a:endParaRPr lang="id-ID" dirty="0"/>
          </a:p>
          <a:p>
            <a:pPr lvl="1"/>
            <a:r>
              <a:rPr lang="id-ID" dirty="0"/>
              <a:t>Diimplementasikan dengan menggunakan </a:t>
            </a:r>
            <a:r>
              <a:rPr lang="id-ID" i="1" dirty="0"/>
              <a:t>keyword</a:t>
            </a:r>
            <a:r>
              <a:rPr lang="id-ID" dirty="0"/>
              <a:t> ‘</a:t>
            </a:r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id-ID" b="1" i="1" dirty="0"/>
              <a:t>’</a:t>
            </a:r>
            <a:endParaRPr lang="en-US" b="1" i="1" dirty="0"/>
          </a:p>
          <a:p>
            <a:pPr lvl="1"/>
            <a:r>
              <a:rPr lang="en-ID" dirty="0"/>
              <a:t>Interface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diinstansiasi</a:t>
            </a:r>
            <a:r>
              <a:rPr lang="en-ID" dirty="0"/>
              <a:t>,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diinstansiasi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class yang meng-</a:t>
            </a:r>
            <a:r>
              <a:rPr lang="en-ID" b="1" i="1" dirty="0"/>
              <a:t>implement</a:t>
            </a:r>
            <a:r>
              <a:rPr lang="en-ID" dirty="0"/>
              <a:t> interface </a:t>
            </a:r>
            <a:r>
              <a:rPr lang="en-ID" dirty="0" err="1"/>
              <a:t>tersebut</a:t>
            </a:r>
            <a:endParaRPr lang="en-ID" dirty="0"/>
          </a:p>
          <a:p>
            <a:pPr lvl="1"/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atribut</a:t>
            </a:r>
            <a:r>
              <a:rPr lang="en-US" dirty="0"/>
              <a:t>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bersifat</a:t>
            </a:r>
            <a:r>
              <a:rPr lang="en-US" dirty="0"/>
              <a:t> public static final</a:t>
            </a:r>
          </a:p>
          <a:p>
            <a:r>
              <a:rPr lang="id-ID" dirty="0"/>
              <a:t>Kegunaan:</a:t>
            </a:r>
          </a:p>
          <a:p>
            <a:pPr lvl="1"/>
            <a:r>
              <a:rPr lang="id-ID" dirty="0"/>
              <a:t>Bertindak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id-ID" b="1" dirty="0"/>
              <a:t>kontrak/syarat </a:t>
            </a:r>
            <a:r>
              <a:rPr lang="id-ID" dirty="0"/>
              <a:t>yang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sekumpulan</a:t>
            </a:r>
            <a:r>
              <a:rPr lang="en-US" dirty="0"/>
              <a:t> </a:t>
            </a:r>
            <a:r>
              <a:rPr lang="en-US" i="1" dirty="0"/>
              <a:t>behavior/method</a:t>
            </a:r>
            <a:r>
              <a:rPr lang="en-US" dirty="0"/>
              <a:t> yang </a:t>
            </a:r>
            <a:r>
              <a:rPr lang="en-US" dirty="0" err="1"/>
              <a:t>saling</a:t>
            </a:r>
            <a:r>
              <a:rPr lang="en-US" dirty="0"/>
              <a:t> </a:t>
            </a:r>
            <a:r>
              <a:rPr lang="en-US" b="1" dirty="0" err="1"/>
              <a:t>terkait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b="1" dirty="0" err="1"/>
              <a:t>kapabilitas</a:t>
            </a:r>
            <a:endParaRPr lang="en-US" b="1" dirty="0"/>
          </a:p>
          <a:p>
            <a:pPr lvl="1"/>
            <a:r>
              <a:rPr lang="en-US" dirty="0" err="1"/>
              <a:t>Dengan</a:t>
            </a:r>
            <a:r>
              <a:rPr lang="en-US" dirty="0"/>
              <a:t> kata lain, interface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panduan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method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yang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diimplementasikan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</a:t>
            </a:r>
            <a:r>
              <a:rPr lang="en-US" dirty="0" err="1"/>
              <a:t>kapabilitas</a:t>
            </a:r>
            <a:r>
              <a:rPr lang="en-US" dirty="0"/>
              <a:t> </a:t>
            </a:r>
            <a:r>
              <a:rPr lang="en-US" dirty="0" err="1"/>
              <a:t>tertentu</a:t>
            </a:r>
            <a:endParaRPr lang="id-ID" dirty="0"/>
          </a:p>
          <a:p>
            <a:pPr lvl="1"/>
            <a:endParaRPr lang="id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128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ECF8F-615A-4DED-865A-3BCB80DAE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Notasi</a:t>
            </a:r>
            <a:r>
              <a:rPr lang="en-GB" dirty="0"/>
              <a:t> Class Diagram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6815C-76B1-4456-A203-96EDE9FB2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274" y="2094983"/>
            <a:ext cx="4982455" cy="3986213"/>
          </a:xfrm>
        </p:spPr>
        <p:txBody>
          <a:bodyPr/>
          <a:lstStyle/>
          <a:p>
            <a:r>
              <a:rPr lang="en-GB" dirty="0"/>
              <a:t>Nama interface </a:t>
            </a:r>
            <a:r>
              <a:rPr lang="en-GB" b="1" dirty="0" err="1"/>
              <a:t>tidak</a:t>
            </a:r>
            <a:r>
              <a:rPr lang="en-GB" b="1" dirty="0"/>
              <a:t> </a:t>
            </a:r>
            <a:r>
              <a:rPr lang="en-GB" dirty="0" err="1"/>
              <a:t>dicetak</a:t>
            </a:r>
            <a:r>
              <a:rPr lang="en-GB" dirty="0"/>
              <a:t> miring</a:t>
            </a:r>
          </a:p>
          <a:p>
            <a:r>
              <a:rPr lang="en-GB" dirty="0" err="1"/>
              <a:t>Keterangan</a:t>
            </a:r>
            <a:r>
              <a:rPr lang="en-GB" dirty="0"/>
              <a:t> </a:t>
            </a:r>
            <a:r>
              <a:rPr lang="en-GB" b="1" dirty="0"/>
              <a:t>&lt;&lt;interface&gt;&gt; </a:t>
            </a:r>
            <a:r>
              <a:rPr lang="en-GB" dirty="0"/>
              <a:t>di </a:t>
            </a:r>
            <a:r>
              <a:rPr lang="en-GB" dirty="0" err="1"/>
              <a:t>atas</a:t>
            </a:r>
            <a:r>
              <a:rPr lang="en-GB" dirty="0"/>
              <a:t> </a:t>
            </a:r>
            <a:r>
              <a:rPr lang="en-GB" dirty="0" err="1"/>
              <a:t>nama</a:t>
            </a:r>
            <a:r>
              <a:rPr lang="en-GB" dirty="0"/>
              <a:t> interface</a:t>
            </a:r>
            <a:endParaRPr lang="en-GB" b="1" dirty="0"/>
          </a:p>
          <a:p>
            <a:r>
              <a:rPr lang="en-GB" dirty="0"/>
              <a:t>Nama method </a:t>
            </a:r>
            <a:r>
              <a:rPr lang="en-GB" dirty="0" err="1"/>
              <a:t>dicetak</a:t>
            </a:r>
            <a:r>
              <a:rPr lang="en-GB" dirty="0"/>
              <a:t> miring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tidak</a:t>
            </a:r>
            <a:endParaRPr lang="en-GB" dirty="0"/>
          </a:p>
          <a:p>
            <a:r>
              <a:rPr lang="en-GB" b="1" dirty="0"/>
              <a:t>Implements </a:t>
            </a:r>
            <a:r>
              <a:rPr lang="en-GB" dirty="0" err="1"/>
              <a:t>dilambangkan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garis </a:t>
            </a:r>
            <a:r>
              <a:rPr lang="en-GB" dirty="0" err="1"/>
              <a:t>panah</a:t>
            </a:r>
            <a:r>
              <a:rPr lang="en-GB" dirty="0"/>
              <a:t> </a:t>
            </a:r>
            <a:r>
              <a:rPr lang="en-GB" dirty="0" err="1"/>
              <a:t>putus-putus</a:t>
            </a:r>
            <a:endParaRPr lang="en-ID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7076" y="1921422"/>
            <a:ext cx="2066667" cy="43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3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3E3A-C06E-40D6-8DE8-6A56E1EB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Aturan</a:t>
            </a:r>
            <a:r>
              <a:rPr lang="en-ID" dirty="0"/>
              <a:t> </a:t>
            </a:r>
            <a:r>
              <a:rPr lang="en-ID" dirty="0" err="1"/>
              <a:t>Penulisan</a:t>
            </a:r>
            <a:r>
              <a:rPr lang="en-ID" dirty="0"/>
              <a:t>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BA399-3FE6-45BB-99BD-661E9FEBD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112" y="2083172"/>
            <a:ext cx="10423883" cy="4362451"/>
          </a:xfrm>
        </p:spPr>
        <p:txBody>
          <a:bodyPr>
            <a:normAutofit/>
          </a:bodyPr>
          <a:lstStyle/>
          <a:p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struktur</a:t>
            </a:r>
            <a:r>
              <a:rPr lang="en-ID" dirty="0"/>
              <a:t> </a:t>
            </a:r>
            <a:r>
              <a:rPr lang="en-ID" dirty="0" err="1"/>
              <a:t>hampir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class. </a:t>
            </a:r>
          </a:p>
          <a:p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aturan</a:t>
            </a:r>
            <a:r>
              <a:rPr lang="en-ID" dirty="0"/>
              <a:t>:</a:t>
            </a:r>
          </a:p>
          <a:p>
            <a:pPr lvl="1"/>
            <a:r>
              <a:rPr lang="en-ID" b="1" dirty="0" err="1"/>
              <a:t>Tidak</a:t>
            </a:r>
            <a:r>
              <a:rPr lang="en-ID" b="1" dirty="0"/>
              <a:t> </a:t>
            </a:r>
            <a:r>
              <a:rPr lang="en-ID" dirty="0" err="1"/>
              <a:t>memiliki</a:t>
            </a:r>
            <a:r>
              <a:rPr lang="en-ID" dirty="0"/>
              <a:t> concrete method (method </a:t>
            </a:r>
            <a:r>
              <a:rPr lang="en-ID" dirty="0" err="1"/>
              <a:t>biasa</a:t>
            </a:r>
            <a:r>
              <a:rPr lang="en-ID" dirty="0"/>
              <a:t> yang </a:t>
            </a:r>
            <a:r>
              <a:rPr lang="en-ID" dirty="0" err="1"/>
              <a:t>bukan</a:t>
            </a:r>
            <a:r>
              <a:rPr lang="en-ID" dirty="0"/>
              <a:t> abstract)</a:t>
            </a:r>
          </a:p>
          <a:p>
            <a:pPr lvl="1"/>
            <a:r>
              <a:rPr lang="en-ID" b="1" dirty="0" err="1"/>
              <a:t>Tidak</a:t>
            </a:r>
            <a:r>
              <a:rPr lang="en-ID" b="1" dirty="0"/>
              <a:t> </a:t>
            </a:r>
            <a:r>
              <a:rPr lang="en-ID" dirty="0" err="1"/>
              <a:t>memiliki</a:t>
            </a:r>
            <a:r>
              <a:rPr lang="en-ID" dirty="0"/>
              <a:t> constructor</a:t>
            </a:r>
          </a:p>
          <a:p>
            <a:pPr lvl="1"/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atribut</a:t>
            </a:r>
            <a:r>
              <a:rPr lang="en-ID" dirty="0"/>
              <a:t>, </a:t>
            </a:r>
            <a:r>
              <a:rPr lang="en-ID" dirty="0" err="1"/>
              <a:t>tapi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bersifat</a:t>
            </a:r>
            <a:r>
              <a:rPr lang="en-ID" dirty="0"/>
              <a:t> </a:t>
            </a:r>
            <a:r>
              <a:rPr lang="en-ID" b="1" dirty="0"/>
              <a:t>public, static, dan final</a:t>
            </a:r>
          </a:p>
        </p:txBody>
      </p:sp>
    </p:spTree>
    <p:extLst>
      <p:ext uri="{BB962C8B-B14F-4D97-AF65-F5344CB8AC3E}">
        <p14:creationId xmlns:p14="http://schemas.microsoft.com/office/powerpoint/2010/main" val="113466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0B4AF-FDC0-44BA-A1FC-CDE6F6648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Sintaks</a:t>
            </a:r>
            <a:r>
              <a:rPr lang="en-ID" dirty="0"/>
              <a:t>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A7469-4676-4220-A3E4-3D8CF3C6B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1954356"/>
            <a:ext cx="9628632" cy="2752115"/>
          </a:xfrm>
        </p:spPr>
        <p:txBody>
          <a:bodyPr>
            <a:normAutofit fontScale="92500" lnSpcReduction="10000"/>
          </a:bodyPr>
          <a:lstStyle/>
          <a:p>
            <a:r>
              <a:rPr lang="id-ID" dirty="0"/>
              <a:t>Untuk mendeklarasikan suatu interface:</a:t>
            </a:r>
          </a:p>
          <a:p>
            <a:pPr lvl="1"/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d-ID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lang="id-ID" dirty="0">
                <a:latin typeface="Courier New" panose="02070309020205020404" pitchFamily="49" charset="0"/>
                <a:cs typeface="Courier New" panose="02070309020205020404" pitchFamily="49" charset="0"/>
              </a:rPr>
              <a:t> &lt;NamaInterface&gt;</a:t>
            </a:r>
            <a:endParaRPr lang="id-ID" dirty="0"/>
          </a:p>
          <a:p>
            <a:r>
              <a:rPr lang="id-ID" dirty="0"/>
              <a:t>Untuk mengimplement</a:t>
            </a:r>
            <a:r>
              <a:rPr lang="en-US" dirty="0" err="1"/>
              <a:t>asikan</a:t>
            </a:r>
            <a:r>
              <a:rPr lang="id-ID" dirty="0"/>
              <a:t> interface:</a:t>
            </a:r>
          </a:p>
          <a:p>
            <a:pPr lvl="1"/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id-ID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id-ID" dirty="0">
                <a:latin typeface="Courier New" panose="02070309020205020404" pitchFamily="49" charset="0"/>
                <a:cs typeface="Courier New" panose="02070309020205020404" pitchFamily="49" charset="0"/>
              </a:rPr>
              <a:t> &lt;NamaClass&gt; </a:t>
            </a:r>
            <a:r>
              <a:rPr lang="id-ID" b="1" dirty="0"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id-ID" dirty="0">
                <a:latin typeface="Courier New" panose="02070309020205020404" pitchFamily="49" charset="0"/>
                <a:cs typeface="Courier New" panose="02070309020205020404" pitchFamily="49" charset="0"/>
              </a:rPr>
              <a:t> &lt;NamaInterface&gt;</a:t>
            </a:r>
          </a:p>
          <a:p>
            <a:r>
              <a:rPr lang="en-US" dirty="0"/>
              <a:t>Nama interface </a:t>
            </a:r>
            <a:r>
              <a:rPr lang="en-US" dirty="0" err="1"/>
              <a:t>sebaiknya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b="1" dirty="0"/>
              <a:t>adjective/kata </a:t>
            </a:r>
            <a:r>
              <a:rPr lang="en-US" b="1" dirty="0" err="1"/>
              <a:t>sifat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merepresentasikan</a:t>
            </a:r>
            <a:r>
              <a:rPr lang="en-US" dirty="0"/>
              <a:t> </a:t>
            </a:r>
            <a:r>
              <a:rPr lang="en-US" b="1" dirty="0" err="1"/>
              <a:t>kapabilitas</a:t>
            </a:r>
            <a:r>
              <a:rPr lang="en-US" dirty="0"/>
              <a:t>. </a:t>
            </a:r>
            <a:r>
              <a:rPr lang="en-US" dirty="0" err="1"/>
              <a:t>Dapat</a:t>
            </a:r>
            <a:r>
              <a:rPr lang="en-US" dirty="0"/>
              <a:t> juga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b="1" dirty="0"/>
              <a:t>kata </a:t>
            </a:r>
            <a:r>
              <a:rPr lang="en-US" b="1" dirty="0" err="1"/>
              <a:t>benda</a:t>
            </a:r>
            <a:endParaRPr lang="en-US" b="1" dirty="0"/>
          </a:p>
          <a:p>
            <a:r>
              <a:rPr lang="id-ID" dirty="0"/>
              <a:t>Contoh:</a:t>
            </a:r>
            <a:endParaRPr lang="id-ID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D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6" y="4634778"/>
            <a:ext cx="4724400" cy="17430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652" y="4706470"/>
            <a:ext cx="3153760" cy="158414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5483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9D83D-6B7D-483B-8C83-AA787D4C5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Implementasi</a:t>
            </a:r>
            <a:r>
              <a:rPr lang="en-ID" dirty="0"/>
              <a:t>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1FC46-1A72-4B51-A508-066013D41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Bila</a:t>
            </a:r>
            <a:r>
              <a:rPr lang="en-GB" dirty="0"/>
              <a:t> </a:t>
            </a:r>
            <a:r>
              <a:rPr lang="en-GB" dirty="0" err="1"/>
              <a:t>sebuah</a:t>
            </a:r>
            <a:r>
              <a:rPr lang="en-GB" dirty="0"/>
              <a:t> class </a:t>
            </a:r>
            <a:r>
              <a:rPr lang="en-GB" dirty="0" err="1"/>
              <a:t>mengimplementasikan</a:t>
            </a:r>
            <a:r>
              <a:rPr lang="en-GB" dirty="0"/>
              <a:t> </a:t>
            </a:r>
            <a:r>
              <a:rPr lang="en-GB" dirty="0" err="1"/>
              <a:t>suatu</a:t>
            </a:r>
            <a:r>
              <a:rPr lang="en-GB" dirty="0"/>
              <a:t> interface:</a:t>
            </a:r>
          </a:p>
          <a:p>
            <a:pPr lvl="1"/>
            <a:r>
              <a:rPr lang="en-GB" b="1" dirty="0" err="1"/>
              <a:t>Seluruh</a:t>
            </a:r>
            <a:r>
              <a:rPr lang="en-GB" b="1" dirty="0"/>
              <a:t> variable </a:t>
            </a:r>
            <a:r>
              <a:rPr lang="en-GB" dirty="0" err="1"/>
              <a:t>dari</a:t>
            </a:r>
            <a:r>
              <a:rPr lang="en-GB" dirty="0"/>
              <a:t> interface </a:t>
            </a:r>
            <a:r>
              <a:rPr lang="en-GB" dirty="0" err="1"/>
              <a:t>akan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diakses</a:t>
            </a:r>
            <a:r>
              <a:rPr lang="en-GB"/>
              <a:t> oleh </a:t>
            </a:r>
            <a:r>
              <a:rPr lang="en-GB" dirty="0"/>
              <a:t>class </a:t>
            </a:r>
            <a:r>
              <a:rPr lang="en-GB" dirty="0" err="1"/>
              <a:t>tersebut</a:t>
            </a:r>
            <a:endParaRPr lang="en-GB" dirty="0"/>
          </a:p>
          <a:p>
            <a:pPr lvl="1"/>
            <a:r>
              <a:rPr lang="en-GB" b="1" dirty="0" err="1"/>
              <a:t>Seluruh</a:t>
            </a:r>
            <a:r>
              <a:rPr lang="en-GB" b="1" dirty="0"/>
              <a:t> method </a:t>
            </a:r>
            <a:r>
              <a:rPr lang="en-GB" dirty="0"/>
              <a:t>pada interface</a:t>
            </a:r>
            <a:r>
              <a:rPr lang="en-GB" b="1" dirty="0"/>
              <a:t> </a:t>
            </a:r>
            <a:r>
              <a:rPr lang="en-GB" b="1" dirty="0" err="1"/>
              <a:t>harus</a:t>
            </a:r>
            <a:r>
              <a:rPr lang="en-GB" b="1" dirty="0"/>
              <a:t> </a:t>
            </a:r>
            <a:r>
              <a:rPr lang="en-GB" b="1" dirty="0" err="1"/>
              <a:t>diimplementasikan</a:t>
            </a:r>
            <a:endParaRPr lang="en-GB" dirty="0"/>
          </a:p>
          <a:p>
            <a:pPr lvl="1"/>
            <a:r>
              <a:rPr lang="en-GB" dirty="0" err="1"/>
              <a:t>Bila</a:t>
            </a:r>
            <a:r>
              <a:rPr lang="en-GB" dirty="0"/>
              <a:t> class yang </a:t>
            </a:r>
            <a:r>
              <a:rPr lang="en-GB" dirty="0" err="1"/>
              <a:t>meng</a:t>
            </a:r>
            <a:r>
              <a:rPr lang="en-GB" dirty="0"/>
              <a:t>-implement interface </a:t>
            </a:r>
            <a:r>
              <a:rPr lang="en-GB" b="1" dirty="0" err="1"/>
              <a:t>tidak</a:t>
            </a:r>
            <a:r>
              <a:rPr lang="en-GB" b="1" dirty="0"/>
              <a:t> </a:t>
            </a:r>
            <a:r>
              <a:rPr lang="en-GB" b="1" dirty="0" err="1"/>
              <a:t>mengimplementasikan</a:t>
            </a:r>
            <a:r>
              <a:rPr lang="en-GB" b="1" dirty="0"/>
              <a:t> </a:t>
            </a:r>
            <a:r>
              <a:rPr lang="en-GB" b="1" dirty="0" err="1"/>
              <a:t>semua</a:t>
            </a:r>
            <a:r>
              <a:rPr lang="en-GB" b="1" dirty="0"/>
              <a:t> method</a:t>
            </a:r>
            <a:r>
              <a:rPr lang="en-GB" dirty="0"/>
              <a:t>, </a:t>
            </a:r>
            <a:r>
              <a:rPr lang="en-GB" dirty="0" err="1"/>
              <a:t>maka</a:t>
            </a:r>
            <a:r>
              <a:rPr lang="en-GB" dirty="0"/>
              <a:t> class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dideklarasikan</a:t>
            </a:r>
            <a:r>
              <a:rPr lang="en-GB" dirty="0"/>
              <a:t>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b="1" dirty="0"/>
              <a:t>abstract class</a:t>
            </a:r>
            <a:endParaRPr lang="en-ID" b="1" dirty="0"/>
          </a:p>
        </p:txBody>
      </p:sp>
    </p:spTree>
    <p:extLst>
      <p:ext uri="{BB962C8B-B14F-4D97-AF65-F5344CB8AC3E}">
        <p14:creationId xmlns:p14="http://schemas.microsoft.com/office/powerpoint/2010/main" val="222650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2495</TotalTime>
  <Words>506</Words>
  <Application>Microsoft Office PowerPoint</Application>
  <PresentationFormat>Widescreen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Courier New</vt:lpstr>
      <vt:lpstr>Wingdings</vt:lpstr>
      <vt:lpstr>Educational subjects 16x9</vt:lpstr>
      <vt:lpstr>Interface</vt:lpstr>
      <vt:lpstr>Review Abstract Class </vt:lpstr>
      <vt:lpstr>PowerPoint Presentation</vt:lpstr>
      <vt:lpstr>PowerPoint Presentation</vt:lpstr>
      <vt:lpstr>Definisi Interface</vt:lpstr>
      <vt:lpstr>Notasi Class Diagram</vt:lpstr>
      <vt:lpstr>Aturan Penulisan Interface</vt:lpstr>
      <vt:lpstr>Sintaks Interface</vt:lpstr>
      <vt:lpstr>Implementasi Interface</vt:lpstr>
      <vt:lpstr>Multiple Interface</vt:lpstr>
      <vt:lpstr>Abstract Class vs Interface</vt:lpstr>
      <vt:lpstr>Final &amp; Static</vt:lpstr>
      <vt:lpstr>Interface tidak terikat pada hirarki </vt:lpstr>
      <vt:lpstr>Penggunaan Abstract Class vs Interface</vt:lpstr>
      <vt:lpstr>Kesimpulan</vt:lpstr>
      <vt:lpstr>Latihan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Interface</dc:title>
  <dc:creator>priska choirina</dc:creator>
  <cp:lastModifiedBy>Vit Zuraida</cp:lastModifiedBy>
  <cp:revision>187</cp:revision>
  <dcterms:created xsi:type="dcterms:W3CDTF">2020-11-02T01:15:30Z</dcterms:created>
  <dcterms:modified xsi:type="dcterms:W3CDTF">2022-11-08T05:52:03Z</dcterms:modified>
</cp:coreProperties>
</file>

<file path=docProps/thumbnail.jpeg>
</file>